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98" r:id="rId3"/>
    <p:sldId id="316" r:id="rId4"/>
    <p:sldId id="317" r:id="rId5"/>
    <p:sldId id="283" r:id="rId6"/>
    <p:sldId id="289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267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503D00"/>
    <a:srgbClr val="401B5B"/>
    <a:srgbClr val="C55A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9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F7B97-4418-194E-981A-A943A1B307DA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8B281-C329-2345-9052-C1F9C78B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28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670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419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719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464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55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2247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644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369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422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21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93F0-E00A-45C8-8B75-0DCC0E35FDD3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319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C8A3-164F-4D45-96A0-C9CC3F588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man, riding, young, board&#10;&#10;Description automatically generated">
            <a:extLst>
              <a:ext uri="{FF2B5EF4-FFF2-40B4-BE49-F238E27FC236}">
                <a16:creationId xmlns:a16="http://schemas.microsoft.com/office/drawing/2014/main" id="{73D86C6D-F7CA-4300-B0AD-0AB730D4E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9" y="0"/>
            <a:ext cx="9144000" cy="524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969C58-D7F4-4EC5-910D-526764FA3334}"/>
              </a:ext>
            </a:extLst>
          </p:cNvPr>
          <p:cNvSpPr/>
          <p:nvPr/>
        </p:nvSpPr>
        <p:spPr>
          <a:xfrm>
            <a:off x="70339" y="3690257"/>
            <a:ext cx="6802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What do you fear </a:t>
            </a:r>
            <a:br>
              <a:rPr lang="en-US" sz="40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(Isaiah 7)?</a:t>
            </a:r>
            <a:endParaRPr lang="en-US" sz="4000" dirty="0"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E3D1F-233B-5F4D-BCA0-292F42EE3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925252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4994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C8A3-164F-4D45-96A0-C9CC3F588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724FC2-368D-4249-99A8-5954882F51DE}"/>
              </a:ext>
            </a:extLst>
          </p:cNvPr>
          <p:cNvSpPr/>
          <p:nvPr/>
        </p:nvSpPr>
        <p:spPr>
          <a:xfrm>
            <a:off x="421105" y="516639"/>
            <a:ext cx="8395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Follow the Lord by trusting in His words of assurance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(vs.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3-9)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water, outdoor, bird, ocean&#10;&#10;Description automatically generated">
            <a:extLst>
              <a:ext uri="{FF2B5EF4-FFF2-40B4-BE49-F238E27FC236}">
                <a16:creationId xmlns:a16="http://schemas.microsoft.com/office/drawing/2014/main" id="{D8A69367-FDD2-4718-B846-01565EE62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575" y="1744579"/>
            <a:ext cx="5113421" cy="51134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9629F7-1318-4077-AE8C-AFD96632BA46}"/>
              </a:ext>
            </a:extLst>
          </p:cNvPr>
          <p:cNvSpPr/>
          <p:nvPr/>
        </p:nvSpPr>
        <p:spPr>
          <a:xfrm>
            <a:off x="854547" y="1744579"/>
            <a:ext cx="3212867" cy="53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Words of direction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1D4B7E-F966-4D4E-ACBD-E52C17BCA9D7}"/>
              </a:ext>
            </a:extLst>
          </p:cNvPr>
          <p:cNvSpPr/>
          <p:nvPr/>
        </p:nvSpPr>
        <p:spPr>
          <a:xfrm>
            <a:off x="374182" y="2805327"/>
            <a:ext cx="8395636" cy="1913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“An agitated spirit does not comport with true faith; when one rests upon the Lord, there is no need to fear what man will do. Faith involves calmness and serenity.”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J. Young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C8A3-164F-4D45-96A0-C9CC3F588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le of rocks&#10;&#10;Description automatically generated">
            <a:extLst>
              <a:ext uri="{FF2B5EF4-FFF2-40B4-BE49-F238E27FC236}">
                <a16:creationId xmlns:a16="http://schemas.microsoft.com/office/drawing/2014/main" id="{1B6FDB46-4920-46CE-954E-76DBB1CD3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35" y="2992667"/>
            <a:ext cx="6523541" cy="367523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6C60F99-E11C-4E21-84BA-2D8DF2F72B06}"/>
              </a:ext>
            </a:extLst>
          </p:cNvPr>
          <p:cNvSpPr/>
          <p:nvPr/>
        </p:nvSpPr>
        <p:spPr>
          <a:xfrm>
            <a:off x="125128" y="3696102"/>
            <a:ext cx="2002055" cy="95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724FC2-368D-4249-99A8-5954882F51DE}"/>
              </a:ext>
            </a:extLst>
          </p:cNvPr>
          <p:cNvSpPr/>
          <p:nvPr/>
        </p:nvSpPr>
        <p:spPr>
          <a:xfrm>
            <a:off x="421105" y="516639"/>
            <a:ext cx="8395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Follow the Lord by trusting in His words of assurance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(vs.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3-9)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9629F7-1318-4077-AE8C-AFD96632BA46}"/>
              </a:ext>
            </a:extLst>
          </p:cNvPr>
          <p:cNvSpPr/>
          <p:nvPr/>
        </p:nvSpPr>
        <p:spPr>
          <a:xfrm>
            <a:off x="854547" y="1744579"/>
            <a:ext cx="3212867" cy="53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Words of direction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1B002-20BF-4DA6-ACC8-17947A1EC930}"/>
              </a:ext>
            </a:extLst>
          </p:cNvPr>
          <p:cNvSpPr/>
          <p:nvPr/>
        </p:nvSpPr>
        <p:spPr>
          <a:xfrm>
            <a:off x="862570" y="2368623"/>
            <a:ext cx="3570336" cy="53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Words of perspective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C44332-3278-4D80-8BC4-C732FF98D5E8}"/>
              </a:ext>
            </a:extLst>
          </p:cNvPr>
          <p:cNvSpPr/>
          <p:nvPr/>
        </p:nvSpPr>
        <p:spPr>
          <a:xfrm>
            <a:off x="354651" y="3889226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Pekah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A6C84224-0C74-4833-A8EB-99AE63BAC559}"/>
              </a:ext>
            </a:extLst>
          </p:cNvPr>
          <p:cNvSpPr/>
          <p:nvPr/>
        </p:nvSpPr>
        <p:spPr>
          <a:xfrm>
            <a:off x="6987941" y="3871370"/>
            <a:ext cx="1674796" cy="954107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AA983-5228-4CCD-A28E-A35575B1A91E}"/>
              </a:ext>
            </a:extLst>
          </p:cNvPr>
          <p:cNvSpPr/>
          <p:nvPr/>
        </p:nvSpPr>
        <p:spPr>
          <a:xfrm>
            <a:off x="7504640" y="4060877"/>
            <a:ext cx="1019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Rezin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  <p:bldP spid="11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C8A3-164F-4D45-96A0-C9CC3F588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724FC2-368D-4249-99A8-5954882F51DE}"/>
              </a:ext>
            </a:extLst>
          </p:cNvPr>
          <p:cNvSpPr/>
          <p:nvPr/>
        </p:nvSpPr>
        <p:spPr>
          <a:xfrm>
            <a:off x="421105" y="516639"/>
            <a:ext cx="8395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Follow the Lord by trusting in His words of assurance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(vs.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3-9)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water, outdoor, bird, ocean&#10;&#10;Description automatically generated">
            <a:extLst>
              <a:ext uri="{FF2B5EF4-FFF2-40B4-BE49-F238E27FC236}">
                <a16:creationId xmlns:a16="http://schemas.microsoft.com/office/drawing/2014/main" id="{D8A69367-FDD2-4718-B846-01565EE62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575" y="1744579"/>
            <a:ext cx="5113421" cy="51134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BB419A-A197-4783-8E49-FCCD5B8FF5C3}"/>
              </a:ext>
            </a:extLst>
          </p:cNvPr>
          <p:cNvSpPr/>
          <p:nvPr/>
        </p:nvSpPr>
        <p:spPr>
          <a:xfrm>
            <a:off x="423512" y="1565800"/>
            <a:ext cx="5284270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 the Lord by trusting in His sovereign power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(vs. 10-25)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C8A3-164F-4D45-96A0-C9CC3F588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BB419A-A197-4783-8E49-FCCD5B8FF5C3}"/>
              </a:ext>
            </a:extLst>
          </p:cNvPr>
          <p:cNvSpPr/>
          <p:nvPr/>
        </p:nvSpPr>
        <p:spPr>
          <a:xfrm>
            <a:off x="211756" y="1585050"/>
            <a:ext cx="8720488" cy="255454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this took place to fulfill what the Lord had spoken by the prophet:</a:t>
            </a:r>
          </a:p>
          <a:p>
            <a:pPr algn="ctr"/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“Behold, the virgin shall conceive and bear a son,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and they shall call his name Immanuel”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(which means, God with us). </a:t>
            </a:r>
          </a:p>
        </p:txBody>
      </p:sp>
    </p:spTree>
    <p:extLst>
      <p:ext uri="{BB962C8B-B14F-4D97-AF65-F5344CB8AC3E}">
        <p14:creationId xmlns:p14="http://schemas.microsoft.com/office/powerpoint/2010/main" val="35708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C8A3-164F-4D45-96A0-C9CC3F588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BB419A-A197-4783-8E49-FCCD5B8FF5C3}"/>
              </a:ext>
            </a:extLst>
          </p:cNvPr>
          <p:cNvSpPr/>
          <p:nvPr/>
        </p:nvSpPr>
        <p:spPr>
          <a:xfrm>
            <a:off x="134757" y="381889"/>
            <a:ext cx="4292864" cy="609397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7:14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sign is given to Ahaz/Israel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 is a child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 proves God’s presence to provide physical deliverance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Ahaz in crisis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rejects God’s plan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and the sign are rejected by Israel and they suffer defeat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979A7-F0DC-4BC5-995E-F22335B57728}"/>
              </a:ext>
            </a:extLst>
          </p:cNvPr>
          <p:cNvSpPr/>
          <p:nvPr/>
        </p:nvSpPr>
        <p:spPr>
          <a:xfrm>
            <a:off x="4657041" y="370660"/>
            <a:ext cx="4323334" cy="609397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1:22-23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sign is given to Israel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 is a woman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 proves God’s presence to provide spiritual deliverance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 in crisis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accepts God’s plan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and the sign are rejected by man and they suffer damnation</a:t>
            </a:r>
          </a:p>
        </p:txBody>
      </p:sp>
    </p:spTree>
    <p:extLst>
      <p:ext uri="{BB962C8B-B14F-4D97-AF65-F5344CB8AC3E}">
        <p14:creationId xmlns:p14="http://schemas.microsoft.com/office/powerpoint/2010/main" val="27357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058852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5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C8A3-164F-4D45-96A0-C9CC3F588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87A8965-8D2C-4A73-A535-66AB1C963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650" y="413887"/>
            <a:ext cx="8209144" cy="6044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96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C8A3-164F-4D45-96A0-C9CC3F588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book&#10;&#10;Description automatically generated">
            <a:extLst>
              <a:ext uri="{FF2B5EF4-FFF2-40B4-BE49-F238E27FC236}">
                <a16:creationId xmlns:a16="http://schemas.microsoft.com/office/drawing/2014/main" id="{76E8D4FB-AE92-454C-B378-954164C2B2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6" y="178068"/>
            <a:ext cx="3408845" cy="574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E702CE0-69F1-4B90-B227-35A0FA67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66" y="1848051"/>
            <a:ext cx="7277996" cy="40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0B6592-B7FC-4776-833C-D78A3B053A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ridge over a body of water&#10;&#10;Description automatically generated">
            <a:extLst>
              <a:ext uri="{FF2B5EF4-FFF2-40B4-BE49-F238E27FC236}">
                <a16:creationId xmlns:a16="http://schemas.microsoft.com/office/drawing/2014/main" id="{F981843B-F96F-4617-A9AE-30ADA737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" y="19050"/>
            <a:ext cx="9144000" cy="6267449"/>
          </a:xfrm>
          <a:prstGeom prst="rect">
            <a:avLst/>
          </a:prstGeom>
        </p:spPr>
      </p:pic>
      <p:sp>
        <p:nvSpPr>
          <p:cNvPr id="9" name="officeArt object">
            <a:extLst>
              <a:ext uri="{FF2B5EF4-FFF2-40B4-BE49-F238E27FC236}">
                <a16:creationId xmlns:a16="http://schemas.microsoft.com/office/drawing/2014/main" id="{3131E7E5-9D52-4562-9794-F1F1CF5AE96E}"/>
              </a:ext>
            </a:extLst>
          </p:cNvPr>
          <p:cNvSpPr txBox="1"/>
          <p:nvPr/>
        </p:nvSpPr>
        <p:spPr>
          <a:xfrm>
            <a:off x="1338263" y="406400"/>
            <a:ext cx="6467474" cy="1327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Berlin Sans FB" panose="020E0602020502020306" pitchFamily="34" charset="0"/>
                <a:ea typeface="Arial Unicode MS"/>
                <a:cs typeface="Aharoni" panose="02010803020104030203" pitchFamily="2" charset="-79"/>
              </a:rPr>
              <a:t>Who do you trust?</a:t>
            </a:r>
            <a:endParaRPr lang="en-US" sz="12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Lucida Calligraphy" panose="03010101010101010101" pitchFamily="66" charset="0"/>
                <a:ea typeface="Arial Unicode MS"/>
                <a:cs typeface="Aharoni" panose="02010803020104030203" pitchFamily="2" charset="-79"/>
              </a:rPr>
              <a:t>Obeying the voice of God in crisis</a:t>
            </a:r>
            <a:endParaRPr lang="en-US" sz="12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1670111-6A12-400B-B908-352F2DE7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1097"/>
            <a:ext cx="9144000" cy="60737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Unicode MS"/>
              </a:rPr>
              <a:t>H i g h l i g h t s   f r o m   t h e   p r o p h e t   I s a i a h</a:t>
            </a:r>
            <a:endParaRPr lang="en-US">
              <a:effectLst/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697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F4FBE9-83E8-4102-8B38-CE7B66B434A8}"/>
              </a:ext>
            </a:extLst>
          </p:cNvPr>
          <p:cNvSpPr/>
          <p:nvPr/>
        </p:nvSpPr>
        <p:spPr>
          <a:xfrm>
            <a:off x="0" y="-309934"/>
            <a:ext cx="9144000" cy="71679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284AF85-8978-4CE0-A142-F346D6B77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433"/>
            <a:ext cx="8364354" cy="66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 Unicode MS"/>
              </a:rPr>
              <a:t>Who do you trust when you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/>
              </a:rPr>
              <a:t>’re afraid?</a:t>
            </a: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229B87D6-2197-405D-BB94-EAE0D249A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60" y="1463040"/>
            <a:ext cx="8067040" cy="453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DECA6B-741A-4AC0-A5DE-84599110BC4D}"/>
              </a:ext>
            </a:extLst>
          </p:cNvPr>
          <p:cNvSpPr/>
          <p:nvPr/>
        </p:nvSpPr>
        <p:spPr>
          <a:xfrm>
            <a:off x="7543981" y="6000750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/>
              </a:rPr>
              <a:t>Isaiah 7</a:t>
            </a:r>
            <a:endParaRPr lang="en-US" sz="2800" dirty="0"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53040-9505-46F1-A4E0-2AD0DE4CEA07}"/>
              </a:ext>
            </a:extLst>
          </p:cNvPr>
          <p:cNvSpPr/>
          <p:nvPr/>
        </p:nvSpPr>
        <p:spPr>
          <a:xfrm>
            <a:off x="158816" y="1832871"/>
            <a:ext cx="7474018" cy="5305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 temptation to trust in human power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(vs. 1-2)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E6466D5-3A81-44DD-BF85-E10FE8F44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960" y="504123"/>
            <a:ext cx="7742080" cy="584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CDFD79-7A3E-42AB-8F2D-2099720C7A72}"/>
              </a:ext>
            </a:extLst>
          </p:cNvPr>
          <p:cNvCxnSpPr>
            <a:cxnSpLocks/>
          </p:cNvCxnSpPr>
          <p:nvPr/>
        </p:nvCxnSpPr>
        <p:spPr>
          <a:xfrm flipH="1" flipV="1">
            <a:off x="6882064" y="1597795"/>
            <a:ext cx="1386037" cy="231006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097FA9-4C40-497F-8306-E59D5932D9E1}"/>
              </a:ext>
            </a:extLst>
          </p:cNvPr>
          <p:cNvCxnSpPr>
            <a:cxnSpLocks/>
          </p:cNvCxnSpPr>
          <p:nvPr/>
        </p:nvCxnSpPr>
        <p:spPr>
          <a:xfrm>
            <a:off x="3724977" y="259882"/>
            <a:ext cx="2752825" cy="39463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38ED94-075E-4F4D-8457-40408D9991EA}"/>
              </a:ext>
            </a:extLst>
          </p:cNvPr>
          <p:cNvSpPr/>
          <p:nvPr/>
        </p:nvSpPr>
        <p:spPr>
          <a:xfrm>
            <a:off x="880712" y="1158251"/>
            <a:ext cx="7382576" cy="356956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Chronicles 28:6, 8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 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Pekah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son of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Remaliah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killed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120,000 from Judah in one day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all of them men of valor, because they had forsaken the </a:t>
            </a:r>
            <a:r>
              <a:rPr lang="en-US" sz="2800" cap="sm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 God of their fathers. . . </a:t>
            </a:r>
            <a:r>
              <a:rPr lang="en-US" sz="2800" b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men of Israel took captive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200,000 of their relatives, women, sons, and daughters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They also took much spoil from them and brought the spoil to Samaria.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C8A3-164F-4D45-96A0-C9CC3F588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724FC2-368D-4249-99A8-5954882F51DE}"/>
              </a:ext>
            </a:extLst>
          </p:cNvPr>
          <p:cNvSpPr/>
          <p:nvPr/>
        </p:nvSpPr>
        <p:spPr>
          <a:xfrm>
            <a:off x="421105" y="516639"/>
            <a:ext cx="8395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Follow the Lord by trusting in His words of assurance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(vs.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3-9)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water, outdoor, bird, ocean&#10;&#10;Description automatically generated">
            <a:extLst>
              <a:ext uri="{FF2B5EF4-FFF2-40B4-BE49-F238E27FC236}">
                <a16:creationId xmlns:a16="http://schemas.microsoft.com/office/drawing/2014/main" id="{D8A69367-FDD2-4718-B846-01565EE62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575" y="1744579"/>
            <a:ext cx="5113421" cy="51134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9629F7-1318-4077-AE8C-AFD96632BA46}"/>
              </a:ext>
            </a:extLst>
          </p:cNvPr>
          <p:cNvSpPr/>
          <p:nvPr/>
        </p:nvSpPr>
        <p:spPr>
          <a:xfrm>
            <a:off x="854547" y="1744579"/>
            <a:ext cx="3212867" cy="53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Words of direction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C8A3-164F-4D45-96A0-C9CC3F5881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724FC2-368D-4249-99A8-5954882F51DE}"/>
              </a:ext>
            </a:extLst>
          </p:cNvPr>
          <p:cNvSpPr/>
          <p:nvPr/>
        </p:nvSpPr>
        <p:spPr>
          <a:xfrm>
            <a:off x="5711390" y="4096555"/>
            <a:ext cx="3086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 Resolved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F1F6E4-954C-42C2-A83A-F06AD80E41CB}"/>
              </a:ext>
            </a:extLst>
          </p:cNvPr>
          <p:cNvSpPr/>
          <p:nvPr/>
        </p:nvSpPr>
        <p:spPr>
          <a:xfrm>
            <a:off x="444767" y="692086"/>
            <a:ext cx="1224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Stop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EB8038-AD42-4BD8-B761-DC3BACC458BF}"/>
              </a:ext>
            </a:extLst>
          </p:cNvPr>
          <p:cNvSpPr/>
          <p:nvPr/>
        </p:nvSpPr>
        <p:spPr>
          <a:xfrm>
            <a:off x="2677225" y="2917335"/>
            <a:ext cx="4032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Calm Down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A7AB5-FEF0-481A-8822-ABEBB6C4EEAA}"/>
              </a:ext>
            </a:extLst>
          </p:cNvPr>
          <p:cNvSpPr/>
          <p:nvPr/>
        </p:nvSpPr>
        <p:spPr>
          <a:xfrm>
            <a:off x="1057174" y="1738115"/>
            <a:ext cx="2965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 Quiet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</TotalTime>
  <Words>318</Words>
  <Application>Microsoft Macintosh PowerPoint</Application>
  <PresentationFormat>On-screen Show (4:3)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Berlin Sans FB</vt:lpstr>
      <vt:lpstr>Calibri</vt:lpstr>
      <vt:lpstr>Calibri Light</vt:lpstr>
      <vt:lpstr>Lucida Calligraphy</vt:lpstr>
      <vt:lpstr>Symbol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94</cp:revision>
  <dcterms:created xsi:type="dcterms:W3CDTF">2019-05-03T03:50:02Z</dcterms:created>
  <dcterms:modified xsi:type="dcterms:W3CDTF">2019-10-11T14:10:54Z</dcterms:modified>
</cp:coreProperties>
</file>